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1986" y="2146173"/>
            <a:ext cx="6720027" cy="1367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94025" y="3796576"/>
            <a:ext cx="4155948" cy="1196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74089" y="191846"/>
            <a:ext cx="679582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47184" y="2742412"/>
            <a:ext cx="4590415" cy="2677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zigazou76/8522717632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hyperlink" Target="http://creativecommons.org/licenses/by/2.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yvestown/298760755/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hyperlink" Target="https://creativecommons.org/licenses/by-nc-nd/2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papertrix/38028138/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hyperlink" Target="https://creativecommons.org/licenses/by-nc/2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hyperlink" Target="http://creativecommons.org/licenses/by-nc-sa/2.0/" TargetMode="External"/><Relationship Id="rId4" Type="http://schemas.openxmlformats.org/officeDocument/2006/relationships/hyperlink" Target="http://www.flickr.com/photos/amarois/6731246141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zotero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hyperlink" Target="http://www.flickr.com/photos/bunnyrel/7461043566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hyperlink" Target="http://www.flickr.com/photos/ifindkarma/92240723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ENDNOTE@JISCMAIL.AC.UK" TargetMode="External"/><Relationship Id="rId2" Type="http://schemas.openxmlformats.org/officeDocument/2006/relationships/hyperlink" Target="http://www.endnote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/index.php?title=Reference_management_software&amp;oldid=60361548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spyndle/2500303479/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hyperlink" Target="https://creativecommons.org/licenses/by-sa/2.0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Diarmuid.stokes@ucd.ie" TargetMode="External"/><Relationship Id="rId7" Type="http://schemas.openxmlformats.org/officeDocument/2006/relationships/hyperlink" Target="http://www.ucd.ie/" TargetMode="Externa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jpe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23" Type="http://schemas.openxmlformats.org/officeDocument/2006/relationships/image" Target="../media/image22.jpeg"/><Relationship Id="rId28" Type="http://schemas.openxmlformats.org/officeDocument/2006/relationships/image" Target="../media/image27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Relationship Id="rId27" Type="http://schemas.openxmlformats.org/officeDocument/2006/relationships/image" Target="../media/image26.jpeg"/><Relationship Id="rId30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14.jpeg"/><Relationship Id="rId18" Type="http://schemas.openxmlformats.org/officeDocument/2006/relationships/image" Target="../media/image40.png"/><Relationship Id="rId3" Type="http://schemas.openxmlformats.org/officeDocument/2006/relationships/image" Target="../media/image31.jpeg"/><Relationship Id="rId21" Type="http://schemas.openxmlformats.org/officeDocument/2006/relationships/image" Target="../media/image42.jpeg"/><Relationship Id="rId7" Type="http://schemas.openxmlformats.org/officeDocument/2006/relationships/image" Target="../media/image33.jpeg"/><Relationship Id="rId12" Type="http://schemas.openxmlformats.org/officeDocument/2006/relationships/image" Target="../media/image36.jpeg"/><Relationship Id="rId17" Type="http://schemas.openxmlformats.org/officeDocument/2006/relationships/image" Target="../media/image39.jpeg"/><Relationship Id="rId2" Type="http://schemas.openxmlformats.org/officeDocument/2006/relationships/image" Target="../media/image1.jpeg"/><Relationship Id="rId16" Type="http://schemas.openxmlformats.org/officeDocument/2006/relationships/image" Target="../media/image38.png"/><Relationship Id="rId20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35.jpeg"/><Relationship Id="rId24" Type="http://schemas.openxmlformats.org/officeDocument/2006/relationships/image" Target="../media/image30.jpeg"/><Relationship Id="rId5" Type="http://schemas.openxmlformats.org/officeDocument/2006/relationships/image" Target="../media/image4.jpeg"/><Relationship Id="rId15" Type="http://schemas.openxmlformats.org/officeDocument/2006/relationships/image" Target="../media/image37.jpeg"/><Relationship Id="rId23" Type="http://schemas.openxmlformats.org/officeDocument/2006/relationships/image" Target="../media/image43.png"/><Relationship Id="rId10" Type="http://schemas.openxmlformats.org/officeDocument/2006/relationships/image" Target="../media/image12.jpeg"/><Relationship Id="rId19" Type="http://schemas.openxmlformats.org/officeDocument/2006/relationships/image" Target="../media/image22.jpeg"/><Relationship Id="rId4" Type="http://schemas.openxmlformats.org/officeDocument/2006/relationships/image" Target="../media/image32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9565" marR="5080" indent="-317500">
              <a:lnSpc>
                <a:spcPct val="100000"/>
              </a:lnSpc>
              <a:spcBef>
                <a:spcPts val="105"/>
              </a:spcBef>
            </a:pPr>
            <a:r>
              <a:rPr dirty="0"/>
              <a:t>Using </a:t>
            </a:r>
            <a:r>
              <a:rPr spc="-30" dirty="0"/>
              <a:t>Reference </a:t>
            </a:r>
            <a:r>
              <a:rPr spc="-10" dirty="0"/>
              <a:t>Managment  </a:t>
            </a:r>
            <a:r>
              <a:rPr spc="-65" dirty="0"/>
              <a:t>Tools: </a:t>
            </a:r>
            <a:r>
              <a:rPr spc="-10" dirty="0"/>
              <a:t>Endnote </a:t>
            </a:r>
            <a:r>
              <a:rPr spc="-5" dirty="0"/>
              <a:t>and</a:t>
            </a:r>
            <a:r>
              <a:rPr spc="15" dirty="0"/>
              <a:t> </a:t>
            </a:r>
            <a:r>
              <a:rPr spc="-30" dirty="0"/>
              <a:t>Zotero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marR="5080" indent="720725">
              <a:lnSpc>
                <a:spcPct val="120100"/>
              </a:lnSpc>
              <a:spcBef>
                <a:spcPts val="100"/>
              </a:spcBef>
            </a:pPr>
            <a:r>
              <a:rPr spc="-5" dirty="0"/>
              <a:t>Diarmuid </a:t>
            </a:r>
            <a:r>
              <a:rPr spc="-25" dirty="0"/>
              <a:t>Stokes  </a:t>
            </a:r>
            <a:r>
              <a:rPr spc="-15" dirty="0"/>
              <a:t>University </a:t>
            </a:r>
            <a:r>
              <a:rPr spc="-10" dirty="0"/>
              <a:t>College</a:t>
            </a:r>
            <a:r>
              <a:rPr spc="5" dirty="0"/>
              <a:t> </a:t>
            </a:r>
            <a:r>
              <a:rPr spc="-5" dirty="0"/>
              <a:t>Dublin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0427" y="447801"/>
            <a:ext cx="47891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/>
                <a:cs typeface="Calibri"/>
              </a:rPr>
              <a:t>Collecting</a:t>
            </a:r>
            <a:r>
              <a:rPr sz="4400" b="0" spc="-50" dirty="0">
                <a:latin typeface="Calibri"/>
                <a:cs typeface="Calibri"/>
              </a:rPr>
              <a:t> </a:t>
            </a:r>
            <a:r>
              <a:rPr sz="4400" b="0" spc="-25" dirty="0">
                <a:latin typeface="Calibri"/>
                <a:cs typeface="Calibri"/>
              </a:rPr>
              <a:t>references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91809" y="1138173"/>
            <a:ext cx="270764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477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libri"/>
                <a:cs typeface="Calibri"/>
              </a:rPr>
              <a:t>3 </a:t>
            </a:r>
            <a:r>
              <a:rPr sz="2400" spc="-25" dirty="0">
                <a:latin typeface="Calibri"/>
                <a:cs typeface="Calibri"/>
              </a:rPr>
              <a:t>ways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bring  </a:t>
            </a:r>
            <a:r>
              <a:rPr sz="2400" spc="-15" dirty="0">
                <a:latin typeface="Calibri"/>
                <a:cs typeface="Calibri"/>
              </a:rPr>
              <a:t>references onto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your  </a:t>
            </a:r>
            <a:r>
              <a:rPr sz="2400" spc="-5" dirty="0">
                <a:latin typeface="Calibri"/>
                <a:cs typeface="Calibri"/>
              </a:rPr>
              <a:t>library</a:t>
            </a:r>
            <a:endParaRPr sz="2400">
              <a:latin typeface="Calibri"/>
              <a:cs typeface="Calibri"/>
            </a:endParaRPr>
          </a:p>
          <a:p>
            <a:pPr marL="355600" marR="13716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New </a:t>
            </a:r>
            <a:r>
              <a:rPr sz="2400" spc="-20" dirty="0">
                <a:latin typeface="Calibri"/>
                <a:cs typeface="Calibri"/>
              </a:rPr>
              <a:t>Reference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dirty="0">
                <a:latin typeface="Calibri"/>
                <a:cs typeface="Calibri"/>
              </a:rPr>
              <a:t>manually </a:t>
            </a:r>
            <a:r>
              <a:rPr sz="2400" spc="-15" dirty="0">
                <a:latin typeface="Calibri"/>
                <a:cs typeface="Calibri"/>
              </a:rPr>
              <a:t>create  references</a:t>
            </a:r>
            <a:endParaRPr sz="2400">
              <a:latin typeface="Calibri"/>
              <a:cs typeface="Calibri"/>
            </a:endParaRPr>
          </a:p>
          <a:p>
            <a:pPr marL="355600" marR="147320" indent="-34290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latin typeface="Calibri"/>
                <a:cs typeface="Calibri"/>
              </a:rPr>
              <a:t>Online </a:t>
            </a:r>
            <a:r>
              <a:rPr sz="2400" spc="-10" dirty="0">
                <a:latin typeface="Calibri"/>
                <a:cs typeface="Calibri"/>
              </a:rPr>
              <a:t>search </a:t>
            </a:r>
            <a:r>
              <a:rPr sz="2400" spc="-15" dirty="0">
                <a:latin typeface="Calibri"/>
                <a:cs typeface="Calibri"/>
              </a:rPr>
              <a:t>to  </a:t>
            </a:r>
            <a:r>
              <a:rPr sz="2400" spc="-10" dirty="0">
                <a:latin typeface="Calibri"/>
                <a:cs typeface="Calibri"/>
              </a:rPr>
              <a:t>search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catalogues 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5" dirty="0">
                <a:latin typeface="Calibri"/>
                <a:cs typeface="Calibri"/>
              </a:rPr>
              <a:t>selected  </a:t>
            </a:r>
            <a:r>
              <a:rPr sz="2400" spc="-10" dirty="0">
                <a:latin typeface="Calibri"/>
                <a:cs typeface="Calibri"/>
              </a:rPr>
              <a:t>databases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latin typeface="Calibri"/>
                <a:cs typeface="Calibri"/>
              </a:rPr>
              <a:t>Import </a:t>
            </a:r>
            <a:r>
              <a:rPr sz="2400" spc="-15" dirty="0">
                <a:latin typeface="Calibri"/>
                <a:cs typeface="Calibri"/>
              </a:rPr>
              <a:t>references  to </a:t>
            </a:r>
            <a:r>
              <a:rPr sz="2400" spc="-5" dirty="0">
                <a:latin typeface="Calibri"/>
                <a:cs typeface="Calibri"/>
              </a:rPr>
              <a:t>bring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references 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15" dirty="0">
                <a:latin typeface="Calibri"/>
                <a:cs typeface="Calibri"/>
              </a:rPr>
              <a:t>from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databases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1842007"/>
            <a:ext cx="5184521" cy="3459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8404" y="6234176"/>
            <a:ext cx="74231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‘Collect Bonus’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spc="-5" dirty="0">
                <a:latin typeface="Calibri"/>
                <a:cs typeface="Calibri"/>
              </a:rPr>
              <a:t>Frédéric </a:t>
            </a:r>
            <a:r>
              <a:rPr sz="1400" dirty="0">
                <a:latin typeface="Calibri"/>
                <a:cs typeface="Calibri"/>
              </a:rPr>
              <a:t>Bisson, </a:t>
            </a:r>
            <a:r>
              <a:rPr sz="1400" spc="-10" dirty="0">
                <a:latin typeface="Calibri"/>
                <a:cs typeface="Calibri"/>
              </a:rPr>
              <a:t>https://</a:t>
            </a:r>
            <a:r>
              <a:rPr sz="1400" spc="-10" dirty="0">
                <a:latin typeface="Calibri"/>
                <a:cs typeface="Calibri"/>
                <a:hlinkClick r:id="rId3"/>
              </a:rPr>
              <a:t>www.flickr.com/photos/zigazou76/8522717632/. </a:t>
            </a:r>
            <a:r>
              <a:rPr sz="1400" spc="-5" dirty="0">
                <a:latin typeface="Calibri"/>
                <a:cs typeface="Calibri"/>
              </a:rPr>
              <a:t>Licence at  </a:t>
            </a:r>
            <a:r>
              <a:rPr sz="1400" spc="-5" dirty="0">
                <a:latin typeface="Calibri"/>
                <a:cs typeface="Calibri"/>
                <a:hlinkClick r:id="rId4"/>
              </a:rPr>
              <a:t>http://creativecommons.org/licenses/by/2.0.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00441" y="6327266"/>
            <a:ext cx="838200" cy="295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8285" y="461594"/>
            <a:ext cx="61131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latin typeface="Calibri"/>
                <a:cs typeface="Calibri"/>
              </a:rPr>
              <a:t>Organising </a:t>
            </a:r>
            <a:r>
              <a:rPr sz="4400" b="0" spc="-10" dirty="0">
                <a:latin typeface="Calibri"/>
                <a:cs typeface="Calibri"/>
              </a:rPr>
              <a:t>your</a:t>
            </a:r>
            <a:r>
              <a:rPr sz="4400" b="0" spc="-30" dirty="0">
                <a:latin typeface="Calibri"/>
                <a:cs typeface="Calibri"/>
              </a:rPr>
              <a:t> </a:t>
            </a:r>
            <a:r>
              <a:rPr sz="4400" b="0" spc="-25" dirty="0">
                <a:latin typeface="Calibri"/>
                <a:cs typeface="Calibri"/>
              </a:rPr>
              <a:t>references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9927" y="2071497"/>
            <a:ext cx="258508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272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Manage </a:t>
            </a:r>
            <a:r>
              <a:rPr sz="2800" spc="-5" dirty="0">
                <a:latin typeface="Calibri"/>
                <a:cs typeface="Calibri"/>
              </a:rPr>
              <a:t>&amp;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Share  your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groups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800" spc="-20" dirty="0">
                <a:latin typeface="Calibri"/>
                <a:cs typeface="Calibri"/>
              </a:rPr>
              <a:t>Locate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delete  duplicate  </a:t>
            </a:r>
            <a:r>
              <a:rPr sz="2800" spc="-20" dirty="0">
                <a:latin typeface="Calibri"/>
                <a:cs typeface="Calibri"/>
              </a:rPr>
              <a:t>references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12700" marR="760095">
              <a:lnSpc>
                <a:spcPct val="100000"/>
              </a:lnSpc>
              <a:spcBef>
                <a:spcPts val="5"/>
              </a:spcBef>
            </a:pPr>
            <a:r>
              <a:rPr sz="2800" spc="-10" dirty="0">
                <a:latin typeface="Calibri"/>
                <a:cs typeface="Calibri"/>
              </a:rPr>
              <a:t>Manage  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tt</a:t>
            </a:r>
            <a:r>
              <a:rPr sz="2800" spc="-5" dirty="0">
                <a:latin typeface="Calibri"/>
                <a:cs typeface="Calibri"/>
              </a:rPr>
              <a:t>a</a:t>
            </a:r>
            <a:r>
              <a:rPr sz="2800" dirty="0">
                <a:latin typeface="Calibri"/>
                <a:cs typeface="Calibri"/>
              </a:rPr>
              <a:t>c</a:t>
            </a:r>
            <a:r>
              <a:rPr sz="2800" spc="-10" dirty="0">
                <a:latin typeface="Calibri"/>
                <a:cs typeface="Calibri"/>
              </a:rPr>
              <a:t>hme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9546" y="2257932"/>
            <a:ext cx="4799203" cy="3194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38404" y="6234176"/>
            <a:ext cx="70973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‘Done!!’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spc="-15" dirty="0">
                <a:latin typeface="Calibri"/>
                <a:cs typeface="Calibri"/>
              </a:rPr>
              <a:t>Yvonne </a:t>
            </a:r>
            <a:r>
              <a:rPr sz="1400" spc="-10" dirty="0">
                <a:latin typeface="Calibri"/>
                <a:cs typeface="Calibri"/>
              </a:rPr>
              <a:t>Eijkenduijn, https://</a:t>
            </a:r>
            <a:r>
              <a:rPr sz="1400" spc="-10" dirty="0">
                <a:latin typeface="Calibri"/>
                <a:cs typeface="Calibri"/>
                <a:hlinkClick r:id="rId3"/>
              </a:rPr>
              <a:t>www.flickr.com/photos/yvestown/298760755/. </a:t>
            </a:r>
            <a:r>
              <a:rPr sz="1400" spc="-5" dirty="0">
                <a:latin typeface="Calibri"/>
                <a:cs typeface="Calibri"/>
              </a:rPr>
              <a:t>Licence at 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https://creativecommons.org/licenses/by-nc-nd/2.0/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884414" y="6325641"/>
            <a:ext cx="838200" cy="295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71542" y="1906904"/>
            <a:ext cx="4490974" cy="2503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95297" y="461594"/>
            <a:ext cx="51562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5" dirty="0">
                <a:latin typeface="Calibri"/>
                <a:cs typeface="Calibri"/>
              </a:rPr>
              <a:t>Formatting</a:t>
            </a:r>
            <a:r>
              <a:rPr sz="4400" b="0" spc="-40" dirty="0">
                <a:latin typeface="Calibri"/>
                <a:cs typeface="Calibri"/>
              </a:rPr>
              <a:t> </a:t>
            </a:r>
            <a:r>
              <a:rPr sz="4400" b="0" spc="-30" dirty="0">
                <a:latin typeface="Calibri"/>
                <a:cs typeface="Calibri"/>
              </a:rPr>
              <a:t>References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2709" y="1351279"/>
            <a:ext cx="405892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Calibri"/>
                <a:cs typeface="Calibri"/>
              </a:rPr>
              <a:t>Use </a:t>
            </a:r>
            <a:r>
              <a:rPr sz="2800" spc="-15" dirty="0">
                <a:latin typeface="Calibri"/>
                <a:cs typeface="Calibri"/>
              </a:rPr>
              <a:t>Format </a:t>
            </a:r>
            <a:r>
              <a:rPr sz="2800" spc="-20" dirty="0">
                <a:latin typeface="Calibri"/>
                <a:cs typeface="Calibri"/>
              </a:rPr>
              <a:t>tab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to:</a:t>
            </a:r>
            <a:endParaRPr sz="28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Create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bibliographies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10" dirty="0">
                <a:latin typeface="Calibri"/>
                <a:cs typeface="Calibri"/>
              </a:rPr>
              <a:t>Get </a:t>
            </a:r>
            <a:r>
              <a:rPr sz="2800" spc="-15" dirty="0">
                <a:latin typeface="Calibri"/>
                <a:cs typeface="Calibri"/>
              </a:rPr>
              <a:t>Cite </a:t>
            </a:r>
            <a:r>
              <a:rPr sz="2800" spc="-5" dirty="0">
                <a:latin typeface="Calibri"/>
                <a:cs typeface="Calibri"/>
              </a:rPr>
              <a:t>While </a:t>
            </a:r>
            <a:r>
              <a:rPr sz="2800" spc="-20" dirty="0">
                <a:latin typeface="Calibri"/>
                <a:cs typeface="Calibri"/>
              </a:rPr>
              <a:t>you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Write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20" dirty="0">
                <a:latin typeface="Calibri"/>
                <a:cs typeface="Calibri"/>
              </a:rPr>
              <a:t>Format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Paper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Char char="•"/>
            </a:pPr>
            <a:endParaRPr sz="275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800" spc="-5" dirty="0">
                <a:latin typeface="Calibri"/>
                <a:cs typeface="Calibri"/>
              </a:rPr>
              <a:t>Export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references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8404" y="6234176"/>
            <a:ext cx="66878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‘bibliography’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spc="-5" dirty="0">
                <a:latin typeface="Calibri"/>
                <a:cs typeface="Calibri"/>
              </a:rPr>
              <a:t>papertrix, </a:t>
            </a:r>
            <a:r>
              <a:rPr sz="1400" spc="-10" dirty="0">
                <a:latin typeface="Calibri"/>
                <a:cs typeface="Calibri"/>
              </a:rPr>
              <a:t>https://</a:t>
            </a:r>
            <a:r>
              <a:rPr sz="1400" spc="-10" dirty="0">
                <a:latin typeface="Calibri"/>
                <a:cs typeface="Calibri"/>
                <a:hlinkClick r:id="rId3"/>
              </a:rPr>
              <a:t>www.flickr.com/photos/papertrix/38028138/. </a:t>
            </a:r>
            <a:r>
              <a:rPr sz="1400" spc="-5" dirty="0">
                <a:latin typeface="Calibri"/>
                <a:cs typeface="Calibri"/>
              </a:rPr>
              <a:t>Licence </a:t>
            </a:r>
            <a:r>
              <a:rPr sz="1400" spc="-10" dirty="0">
                <a:latin typeface="Calibri"/>
                <a:cs typeface="Calibri"/>
              </a:rPr>
              <a:t>at 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https://creativecommons.org/licenses/by-nc/2.0/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740395" y="6399847"/>
            <a:ext cx="838200" cy="295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0471" y="44576"/>
            <a:ext cx="8407908" cy="1368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47184" y="1925777"/>
            <a:ext cx="4330065" cy="910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900" b="0" dirty="0">
                <a:latin typeface="Calibri"/>
                <a:cs typeface="Calibri"/>
              </a:rPr>
              <a:t>Use the </a:t>
            </a:r>
            <a:r>
              <a:rPr sz="2900" b="0" spc="-10" dirty="0">
                <a:latin typeface="Calibri"/>
                <a:cs typeface="Calibri"/>
              </a:rPr>
              <a:t>Cite </a:t>
            </a:r>
            <a:r>
              <a:rPr sz="2900" b="0" dirty="0">
                <a:latin typeface="Calibri"/>
                <a:cs typeface="Calibri"/>
              </a:rPr>
              <a:t>While </a:t>
            </a:r>
            <a:r>
              <a:rPr sz="2900" b="0" spc="-75" dirty="0">
                <a:latin typeface="Calibri"/>
                <a:cs typeface="Calibri"/>
              </a:rPr>
              <a:t>You</a:t>
            </a:r>
            <a:r>
              <a:rPr sz="2900" b="0" spc="-150" dirty="0">
                <a:latin typeface="Calibri"/>
                <a:cs typeface="Calibri"/>
              </a:rPr>
              <a:t> </a:t>
            </a:r>
            <a:r>
              <a:rPr sz="2900" b="0" spc="-25" dirty="0">
                <a:latin typeface="Calibri"/>
                <a:cs typeface="Calibri"/>
              </a:rPr>
              <a:t>Write  </a:t>
            </a:r>
            <a:r>
              <a:rPr sz="2900" b="0" spc="-35" dirty="0">
                <a:latin typeface="Calibri"/>
                <a:cs typeface="Calibri"/>
              </a:rPr>
              <a:t>Toolbar</a:t>
            </a:r>
            <a:r>
              <a:rPr sz="2900" b="0" spc="-50" dirty="0">
                <a:latin typeface="Calibri"/>
                <a:cs typeface="Calibri"/>
              </a:rPr>
              <a:t> </a:t>
            </a:r>
            <a:r>
              <a:rPr sz="2900" b="0" spc="-15" dirty="0">
                <a:latin typeface="Calibri"/>
                <a:cs typeface="Calibri"/>
              </a:rPr>
              <a:t>to: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3368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84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dirty="0"/>
              <a:t>Insert</a:t>
            </a:r>
            <a:r>
              <a:rPr spc="-25" dirty="0"/>
              <a:t> </a:t>
            </a:r>
            <a:r>
              <a:rPr spc="-10" dirty="0"/>
              <a:t>citations</a:t>
            </a:r>
          </a:p>
          <a:p>
            <a:pPr marL="469900" indent="-457834">
              <a:lnSpc>
                <a:spcPct val="100000"/>
              </a:lnSpc>
              <a:spcBef>
                <a:spcPts val="174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pc="-15" dirty="0"/>
              <a:t>Edit</a:t>
            </a:r>
            <a:r>
              <a:rPr spc="-10" dirty="0"/>
              <a:t> citations</a:t>
            </a:r>
          </a:p>
          <a:p>
            <a:pPr marL="469900" indent="-457834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pc="-10" dirty="0"/>
              <a:t>Change </a:t>
            </a:r>
            <a:r>
              <a:rPr spc="-20" dirty="0"/>
              <a:t>referencing</a:t>
            </a:r>
            <a:r>
              <a:rPr spc="-45" dirty="0"/>
              <a:t> </a:t>
            </a:r>
            <a:r>
              <a:rPr spc="-5" dirty="0"/>
              <a:t>styles</a:t>
            </a:r>
          </a:p>
          <a:p>
            <a:pPr marL="469900" indent="-457834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pc="-15" dirty="0"/>
              <a:t>Merge </a:t>
            </a:r>
            <a:r>
              <a:rPr spc="-10" dirty="0"/>
              <a:t>documents</a:t>
            </a:r>
            <a:r>
              <a:rPr spc="-50" dirty="0"/>
              <a:t> </a:t>
            </a:r>
            <a:r>
              <a:rPr spc="-10" dirty="0"/>
              <a:t>together</a:t>
            </a:r>
          </a:p>
        </p:txBody>
      </p:sp>
      <p:sp>
        <p:nvSpPr>
          <p:cNvPr id="5" name="object 5"/>
          <p:cNvSpPr/>
          <p:nvPr/>
        </p:nvSpPr>
        <p:spPr>
          <a:xfrm>
            <a:off x="467537" y="1916772"/>
            <a:ext cx="3394710" cy="3960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6357315"/>
            <a:ext cx="711835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‘Lego on Facebook’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spc="-5" dirty="0">
                <a:latin typeface="Calibri"/>
                <a:cs typeface="Calibri"/>
              </a:rPr>
              <a:t>amarois </a:t>
            </a:r>
            <a:r>
              <a:rPr sz="1400" dirty="0">
                <a:latin typeface="Calibri"/>
                <a:cs typeface="Calibri"/>
              </a:rPr>
              <a:t>, </a:t>
            </a:r>
            <a:r>
              <a:rPr sz="1400" spc="-10" dirty="0">
                <a:latin typeface="Calibri"/>
                <a:cs typeface="Calibri"/>
              </a:rPr>
              <a:t>https://</a:t>
            </a:r>
            <a:r>
              <a:rPr sz="1400" spc="-10" dirty="0">
                <a:latin typeface="Calibri"/>
                <a:cs typeface="Calibri"/>
                <a:hlinkClick r:id="rId4"/>
              </a:rPr>
              <a:t>www.flickr.com/photos/amarois/6731246141/. </a:t>
            </a:r>
            <a:r>
              <a:rPr sz="1400" spc="-5" dirty="0">
                <a:latin typeface="Calibri"/>
                <a:cs typeface="Calibri"/>
              </a:rPr>
              <a:t>Licence at  </a:t>
            </a:r>
            <a:r>
              <a:rPr sz="1400" spc="-5" dirty="0">
                <a:latin typeface="Calibri"/>
                <a:cs typeface="Calibri"/>
                <a:hlinkClick r:id="rId5"/>
              </a:rPr>
              <a:t>http://creativecommons.org/licenses/by-nc-sa/2.0/.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84566" y="6348806"/>
            <a:ext cx="838200" cy="2952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83597" y="40155"/>
            <a:ext cx="3534895" cy="768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87627" y="1196721"/>
            <a:ext cx="6264656" cy="5373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18" y="1412760"/>
            <a:ext cx="9130781" cy="4483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797948" y="174648"/>
            <a:ext cx="3534895" cy="768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84452" y="5921755"/>
            <a:ext cx="59194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0" spc="-30" dirty="0">
                <a:latin typeface="Calibri"/>
                <a:cs typeface="Calibri"/>
                <a:hlinkClick r:id="rId4"/>
              </a:rPr>
              <a:t>http://www.zotero.org</a:t>
            </a:r>
            <a:r>
              <a:rPr sz="4800" b="0" spc="-30" dirty="0">
                <a:latin typeface="Calibri"/>
                <a:cs typeface="Calibri"/>
              </a:rPr>
              <a:t>/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819" y="451180"/>
            <a:ext cx="440753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5" dirty="0">
                <a:latin typeface="Calibri"/>
                <a:cs typeface="Calibri"/>
              </a:rPr>
              <a:t>Adding </a:t>
            </a:r>
            <a:r>
              <a:rPr b="0" spc="-30" dirty="0">
                <a:latin typeface="Calibri"/>
                <a:cs typeface="Calibri"/>
              </a:rPr>
              <a:t>References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20" dirty="0">
                <a:latin typeface="Calibri"/>
                <a:cs typeface="Calibri"/>
              </a:rPr>
              <a:t>to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515736" y="1611604"/>
            <a:ext cx="3727450" cy="402590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3200" spc="-50" dirty="0">
                <a:latin typeface="Calibri"/>
                <a:cs typeface="Calibri"/>
              </a:rPr>
              <a:t>Ways </a:t>
            </a:r>
            <a:r>
              <a:rPr sz="3200" spc="-25" dirty="0">
                <a:latin typeface="Calibri"/>
                <a:cs typeface="Calibri"/>
              </a:rPr>
              <a:t>to </a:t>
            </a:r>
            <a:r>
              <a:rPr sz="3200" dirty="0">
                <a:latin typeface="Calibri"/>
                <a:cs typeface="Calibri"/>
              </a:rPr>
              <a:t>add</a:t>
            </a:r>
            <a:r>
              <a:rPr sz="3200" spc="4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reference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Manually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via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Browser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5" dirty="0">
                <a:latin typeface="Calibri"/>
                <a:cs typeface="Calibri"/>
              </a:rPr>
              <a:t>From</a:t>
            </a:r>
            <a:r>
              <a:rPr sz="3200" spc="-10" dirty="0">
                <a:latin typeface="Calibri"/>
                <a:cs typeface="Calibri"/>
              </a:rPr>
              <a:t> Databases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by </a:t>
            </a:r>
            <a:r>
              <a:rPr sz="3200" spc="-5" dirty="0">
                <a:latin typeface="Calibri"/>
                <a:cs typeface="Calibri"/>
              </a:rPr>
              <a:t>Identifier</a:t>
            </a:r>
            <a:endParaRPr sz="3200">
              <a:latin typeface="Calibri"/>
              <a:cs typeface="Calibri"/>
            </a:endParaRPr>
          </a:p>
          <a:p>
            <a:pPr marL="355600" marR="64135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Calibri"/>
                <a:cs typeface="Calibri"/>
              </a:rPr>
              <a:t>import</a:t>
            </a:r>
            <a:r>
              <a:rPr sz="3200" spc="-6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webpage  </a:t>
            </a:r>
            <a:r>
              <a:rPr sz="3200" spc="-10" dirty="0">
                <a:latin typeface="Calibri"/>
                <a:cs typeface="Calibri"/>
              </a:rPr>
              <a:t>details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87885" y="200429"/>
            <a:ext cx="3534895" cy="768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8381" y="1772792"/>
            <a:ext cx="5072633" cy="33844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6271971"/>
            <a:ext cx="75272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‘Gathering </a:t>
            </a:r>
            <a:r>
              <a:rPr sz="1400" dirty="0">
                <a:latin typeface="Calibri"/>
                <a:cs typeface="Calibri"/>
              </a:rPr>
              <a:t>Up </a:t>
            </a:r>
            <a:r>
              <a:rPr sz="1400" spc="-5" dirty="0">
                <a:latin typeface="Calibri"/>
                <a:cs typeface="Calibri"/>
              </a:rPr>
              <a:t>the Pine Cones’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dirty="0">
                <a:latin typeface="Calibri"/>
                <a:cs typeface="Calibri"/>
              </a:rPr>
              <a:t>Arielle </a:t>
            </a:r>
            <a:r>
              <a:rPr sz="1400" spc="-5" dirty="0">
                <a:latin typeface="Calibri"/>
                <a:cs typeface="Calibri"/>
              </a:rPr>
              <a:t>Nadel, </a:t>
            </a:r>
            <a:r>
              <a:rPr sz="1400" spc="-10" dirty="0">
                <a:latin typeface="Calibri"/>
                <a:cs typeface="Calibri"/>
              </a:rPr>
              <a:t>https</a:t>
            </a:r>
            <a:r>
              <a:rPr sz="1400" spc="-10" dirty="0">
                <a:latin typeface="Calibri"/>
                <a:cs typeface="Calibri"/>
                <a:hlinkClick r:id="rId4"/>
              </a:rPr>
              <a:t>://ww</a:t>
            </a:r>
            <a:r>
              <a:rPr sz="1400" spc="-10" dirty="0">
                <a:latin typeface="Calibri"/>
                <a:cs typeface="Calibri"/>
              </a:rPr>
              <a:t>w.</a:t>
            </a:r>
            <a:r>
              <a:rPr sz="1400" spc="-10" dirty="0">
                <a:latin typeface="Calibri"/>
                <a:cs typeface="Calibri"/>
                <a:hlinkClick r:id="rId4"/>
              </a:rPr>
              <a:t>flickr.com/photos/bunnyrel/7461043566/.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Licence </a:t>
            </a:r>
            <a:r>
              <a:rPr sz="1400" spc="-10" dirty="0">
                <a:latin typeface="Calibri"/>
                <a:cs typeface="Calibri"/>
              </a:rPr>
              <a:t>at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https://creativecommons.org/licenses/by-nc-nd/2.0/.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82331" y="6352120"/>
            <a:ext cx="838200" cy="295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846" y="451180"/>
            <a:ext cx="4992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0" dirty="0">
                <a:latin typeface="Calibri"/>
                <a:cs typeface="Calibri"/>
              </a:rPr>
              <a:t>Organising </a:t>
            </a:r>
            <a:r>
              <a:rPr b="0" spc="-25" dirty="0">
                <a:latin typeface="Calibri"/>
                <a:cs typeface="Calibri"/>
              </a:rPr>
              <a:t>references</a:t>
            </a:r>
            <a:r>
              <a:rPr b="0" spc="-5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in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9927" y="1442719"/>
            <a:ext cx="2585085" cy="45065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272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Calibri"/>
                <a:cs typeface="Calibri"/>
              </a:rPr>
              <a:t>Manage </a:t>
            </a:r>
            <a:r>
              <a:rPr sz="2800" spc="-5" dirty="0">
                <a:latin typeface="Calibri"/>
                <a:cs typeface="Calibri"/>
              </a:rPr>
              <a:t>&amp;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Share  </a:t>
            </a:r>
            <a:r>
              <a:rPr sz="2800" spc="-20" dirty="0">
                <a:latin typeface="Calibri"/>
                <a:cs typeface="Calibri"/>
              </a:rPr>
              <a:t>your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groups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</a:pPr>
            <a:r>
              <a:rPr sz="2800" spc="-20" dirty="0">
                <a:latin typeface="Calibri"/>
                <a:cs typeface="Calibri"/>
              </a:rPr>
              <a:t>Locate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5" dirty="0">
                <a:latin typeface="Calibri"/>
                <a:cs typeface="Calibri"/>
              </a:rPr>
              <a:t>delete  duplicate  </a:t>
            </a:r>
            <a:r>
              <a:rPr sz="2800" spc="-20" dirty="0">
                <a:latin typeface="Calibri"/>
                <a:cs typeface="Calibri"/>
              </a:rPr>
              <a:t>references</a:t>
            </a:r>
            <a:endParaRPr sz="2800">
              <a:latin typeface="Calibri"/>
              <a:cs typeface="Calibri"/>
            </a:endParaRPr>
          </a:p>
          <a:p>
            <a:pPr marL="12700" marR="758825">
              <a:lnSpc>
                <a:spcPct val="100000"/>
              </a:lnSpc>
              <a:spcBef>
                <a:spcPts val="1685"/>
              </a:spcBef>
            </a:pPr>
            <a:r>
              <a:rPr sz="2800" spc="-10" dirty="0">
                <a:latin typeface="Calibri"/>
                <a:cs typeface="Calibri"/>
              </a:rPr>
              <a:t>Manage  </a:t>
            </a:r>
            <a:r>
              <a:rPr sz="2800" spc="-25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tt</a:t>
            </a:r>
            <a:r>
              <a:rPr sz="2800" spc="-5" dirty="0">
                <a:latin typeface="Calibri"/>
                <a:cs typeface="Calibri"/>
              </a:rPr>
              <a:t>achme</a:t>
            </a:r>
            <a:r>
              <a:rPr sz="2800" spc="-40" dirty="0">
                <a:latin typeface="Calibri"/>
                <a:cs typeface="Calibri"/>
              </a:rPr>
              <a:t>n</a:t>
            </a:r>
            <a:r>
              <a:rPr sz="2800" spc="-5" dirty="0">
                <a:latin typeface="Calibri"/>
                <a:cs typeface="Calibri"/>
              </a:rPr>
              <a:t>ts</a:t>
            </a:r>
            <a:endParaRPr sz="2800">
              <a:latin typeface="Calibri"/>
              <a:cs typeface="Calibri"/>
            </a:endParaRPr>
          </a:p>
          <a:p>
            <a:pPr marL="12700" marR="773430">
              <a:lnSpc>
                <a:spcPct val="100000"/>
              </a:lnSpc>
              <a:spcBef>
                <a:spcPts val="1680"/>
              </a:spcBef>
            </a:pPr>
            <a:r>
              <a:rPr sz="2800" spc="-20" dirty="0">
                <a:latin typeface="Calibri"/>
                <a:cs typeface="Calibri"/>
              </a:rPr>
              <a:t>Create  </a:t>
            </a:r>
            <a:r>
              <a:rPr sz="2800" spc="-5" dirty="0">
                <a:latin typeface="Calibri"/>
                <a:cs typeface="Calibri"/>
              </a:rPr>
              <a:t>Bib</a:t>
            </a:r>
            <a:r>
              <a:rPr sz="2800" spc="-20" dirty="0">
                <a:latin typeface="Calibri"/>
                <a:cs typeface="Calibri"/>
              </a:rPr>
              <a:t>l</a:t>
            </a:r>
            <a:r>
              <a:rPr sz="2800" spc="-5" dirty="0">
                <a:latin typeface="Calibri"/>
                <a:cs typeface="Calibri"/>
              </a:rPr>
              <a:t>iog</a:t>
            </a:r>
            <a:r>
              <a:rPr sz="2800" spc="-70" dirty="0">
                <a:latin typeface="Calibri"/>
                <a:cs typeface="Calibri"/>
              </a:rPr>
              <a:t>r</a:t>
            </a:r>
            <a:r>
              <a:rPr sz="2800" spc="-5" dirty="0">
                <a:latin typeface="Calibri"/>
                <a:cs typeface="Calibri"/>
              </a:rPr>
              <a:t>ap</a:t>
            </a:r>
            <a:r>
              <a:rPr sz="2800" spc="-60" dirty="0">
                <a:latin typeface="Calibri"/>
                <a:cs typeface="Calibri"/>
              </a:rPr>
              <a:t>h</a:t>
            </a:r>
            <a:r>
              <a:rPr sz="2800" spc="-5" dirty="0">
                <a:latin typeface="Calibri"/>
                <a:cs typeface="Calibri"/>
              </a:rPr>
              <a:t>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75921" y="272438"/>
            <a:ext cx="3534895" cy="7684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1523" y="1844840"/>
            <a:ext cx="5288153" cy="39660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8739" y="6271971"/>
            <a:ext cx="817816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Calibri"/>
                <a:cs typeface="Calibri"/>
              </a:rPr>
              <a:t>‘Life's More Fun When </a:t>
            </a:r>
            <a:r>
              <a:rPr sz="1400" spc="-25" dirty="0">
                <a:latin typeface="Calibri"/>
                <a:cs typeface="Calibri"/>
              </a:rPr>
              <a:t>You're </a:t>
            </a:r>
            <a:r>
              <a:rPr sz="1400" spc="-10" dirty="0">
                <a:latin typeface="Calibri"/>
                <a:cs typeface="Calibri"/>
              </a:rPr>
              <a:t>Organized’ by </a:t>
            </a:r>
            <a:r>
              <a:rPr sz="1400" dirty="0">
                <a:latin typeface="Calibri"/>
                <a:cs typeface="Calibri"/>
              </a:rPr>
              <a:t>Adam Rifkin, </a:t>
            </a:r>
            <a:r>
              <a:rPr sz="1400" spc="-10" dirty="0">
                <a:latin typeface="Calibri"/>
                <a:cs typeface="Calibri"/>
              </a:rPr>
              <a:t>https://</a:t>
            </a:r>
            <a:r>
              <a:rPr sz="1400" spc="-10" dirty="0">
                <a:latin typeface="Calibri"/>
                <a:cs typeface="Calibri"/>
                <a:hlinkClick r:id="rId4"/>
              </a:rPr>
              <a:t>www.flickr.com/photos/ifindkarma/92240723/. 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Licence </a:t>
            </a:r>
            <a:r>
              <a:rPr sz="1400" spc="-10" dirty="0">
                <a:latin typeface="Calibri"/>
                <a:cs typeface="Calibri"/>
              </a:rPr>
              <a:t>at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https://creativecommons.org/licenses/by/2.0/.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244458" y="6363550"/>
            <a:ext cx="838200" cy="295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514" y="2208022"/>
            <a:ext cx="3878579" cy="2908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514" y="44703"/>
            <a:ext cx="8784971" cy="14245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68800" y="2062327"/>
            <a:ext cx="4589145" cy="320357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sz="2900" dirty="0">
                <a:latin typeface="Calibri"/>
                <a:cs typeface="Calibri"/>
              </a:rPr>
              <a:t>Use the </a:t>
            </a:r>
            <a:r>
              <a:rPr sz="2900" spc="-5" dirty="0">
                <a:latin typeface="Calibri"/>
                <a:cs typeface="Calibri"/>
              </a:rPr>
              <a:t>toolbar</a:t>
            </a:r>
            <a:r>
              <a:rPr sz="2900" spc="-70" dirty="0">
                <a:latin typeface="Calibri"/>
                <a:cs typeface="Calibri"/>
              </a:rPr>
              <a:t> </a:t>
            </a:r>
            <a:r>
              <a:rPr sz="2900" spc="-15" dirty="0">
                <a:latin typeface="Calibri"/>
                <a:cs typeface="Calibri"/>
              </a:rPr>
              <a:t>to:</a:t>
            </a:r>
            <a:endParaRPr sz="29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900" dirty="0">
                <a:latin typeface="Calibri"/>
                <a:cs typeface="Calibri"/>
              </a:rPr>
              <a:t>Insert</a:t>
            </a:r>
            <a:r>
              <a:rPr sz="2900" spc="-2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citations</a:t>
            </a:r>
            <a:endParaRPr sz="29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900" spc="-15" dirty="0">
                <a:latin typeface="Calibri"/>
                <a:cs typeface="Calibri"/>
              </a:rPr>
              <a:t>Edit</a:t>
            </a:r>
            <a:r>
              <a:rPr sz="2900" spc="-10" dirty="0">
                <a:latin typeface="Calibri"/>
                <a:cs typeface="Calibri"/>
              </a:rPr>
              <a:t> citations</a:t>
            </a:r>
            <a:endParaRPr sz="29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739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900" spc="-10" dirty="0">
                <a:latin typeface="Calibri"/>
                <a:cs typeface="Calibri"/>
              </a:rPr>
              <a:t>Change </a:t>
            </a:r>
            <a:r>
              <a:rPr sz="2900" spc="-20" dirty="0">
                <a:latin typeface="Calibri"/>
                <a:cs typeface="Calibri"/>
              </a:rPr>
              <a:t>referencing</a:t>
            </a:r>
            <a:r>
              <a:rPr sz="2900" spc="-45" dirty="0">
                <a:latin typeface="Calibri"/>
                <a:cs typeface="Calibri"/>
              </a:rPr>
              <a:t> </a:t>
            </a:r>
            <a:r>
              <a:rPr sz="2900" spc="-5" dirty="0">
                <a:latin typeface="Calibri"/>
                <a:cs typeface="Calibri"/>
              </a:rPr>
              <a:t>styles</a:t>
            </a:r>
            <a:endParaRPr sz="29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174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900" spc="-15" dirty="0">
                <a:latin typeface="Calibri"/>
                <a:cs typeface="Calibri"/>
              </a:rPr>
              <a:t>Merge </a:t>
            </a:r>
            <a:r>
              <a:rPr sz="2900" spc="-10" dirty="0">
                <a:latin typeface="Calibri"/>
                <a:cs typeface="Calibri"/>
              </a:rPr>
              <a:t>documents</a:t>
            </a:r>
            <a:r>
              <a:rPr sz="2900" spc="-55" dirty="0">
                <a:latin typeface="Calibri"/>
                <a:cs typeface="Calibri"/>
              </a:rPr>
              <a:t> </a:t>
            </a:r>
            <a:r>
              <a:rPr sz="2900" spc="-10" dirty="0">
                <a:latin typeface="Calibri"/>
                <a:cs typeface="Calibri"/>
              </a:rPr>
              <a:t>together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7741" y="461594"/>
            <a:ext cx="56686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5" dirty="0">
                <a:latin typeface="Calibri"/>
                <a:cs typeface="Calibri"/>
              </a:rPr>
              <a:t>When </a:t>
            </a:r>
            <a:r>
              <a:rPr sz="4400" b="0" spc="-20" dirty="0">
                <a:latin typeface="Calibri"/>
                <a:cs typeface="Calibri"/>
              </a:rPr>
              <a:t>you </a:t>
            </a:r>
            <a:r>
              <a:rPr sz="4400" b="0" spc="-5" dirty="0">
                <a:latin typeface="Calibri"/>
                <a:cs typeface="Calibri"/>
              </a:rPr>
              <a:t>need</a:t>
            </a:r>
            <a:r>
              <a:rPr sz="4400" b="0" spc="-35" dirty="0">
                <a:latin typeface="Calibri"/>
                <a:cs typeface="Calibri"/>
              </a:rPr>
              <a:t> </a:t>
            </a:r>
            <a:r>
              <a:rPr sz="4400" b="0" spc="-5" dirty="0">
                <a:latin typeface="Calibri"/>
                <a:cs typeface="Calibri"/>
              </a:rPr>
              <a:t>support.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0703"/>
            <a:ext cx="5206365" cy="4050029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0"/>
              </a:spcBef>
            </a:pPr>
            <a:r>
              <a:rPr sz="3200" spc="-10" dirty="0">
                <a:latin typeface="Calibri"/>
                <a:cs typeface="Calibri"/>
              </a:rPr>
              <a:t>Endnote</a:t>
            </a:r>
            <a:endParaRPr sz="3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765"/>
              </a:spcBef>
            </a:pPr>
            <a:r>
              <a:rPr sz="3200" spc="-20" dirty="0">
                <a:latin typeface="Calibri"/>
                <a:cs typeface="Calibri"/>
                <a:hlinkClick r:id="rId2"/>
              </a:rPr>
              <a:t>http://www.endnote.com</a:t>
            </a:r>
            <a:endParaRPr sz="3200">
              <a:latin typeface="Calibri"/>
              <a:cs typeface="Calibri"/>
            </a:endParaRPr>
          </a:p>
          <a:p>
            <a:pPr marL="927100">
              <a:lnSpc>
                <a:spcPct val="100000"/>
              </a:lnSpc>
              <a:spcBef>
                <a:spcPts val="690"/>
              </a:spcBef>
            </a:pPr>
            <a:r>
              <a:rPr sz="2800" spc="-15" dirty="0">
                <a:latin typeface="Calibri"/>
                <a:cs typeface="Calibri"/>
                <a:hlinkClick r:id="rId3"/>
              </a:rPr>
              <a:t>ENDNOTE@JISCMAIL.AC.UK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45"/>
              </a:spcBef>
            </a:pPr>
            <a:r>
              <a:rPr sz="3200" spc="-25" dirty="0">
                <a:latin typeface="Calibri"/>
                <a:cs typeface="Calibri"/>
              </a:rPr>
              <a:t>Zotero</a:t>
            </a:r>
            <a:endParaRPr sz="3200">
              <a:latin typeface="Calibri"/>
              <a:cs typeface="Calibri"/>
            </a:endParaRPr>
          </a:p>
          <a:p>
            <a:pPr marL="927100" marR="1503680">
              <a:lnSpc>
                <a:spcPct val="120000"/>
              </a:lnSpc>
            </a:pPr>
            <a:r>
              <a:rPr sz="3200" spc="-20" dirty="0">
                <a:latin typeface="Calibri"/>
                <a:cs typeface="Calibri"/>
              </a:rPr>
              <a:t>Zotero.org  </a:t>
            </a:r>
            <a:r>
              <a:rPr sz="3200" dirty="0">
                <a:latin typeface="Calibri"/>
                <a:cs typeface="Calibri"/>
              </a:rPr>
              <a:t>@</a:t>
            </a:r>
            <a:r>
              <a:rPr sz="3200" spc="-50" dirty="0">
                <a:latin typeface="Calibri"/>
                <a:cs typeface="Calibri"/>
              </a:rPr>
              <a:t>Z</a:t>
            </a:r>
            <a:r>
              <a:rPr sz="3200" spc="-5" dirty="0">
                <a:latin typeface="Calibri"/>
                <a:cs typeface="Calibri"/>
              </a:rPr>
              <a:t>o</a:t>
            </a:r>
            <a:r>
              <a:rPr sz="3200" spc="-40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50" dirty="0">
                <a:latin typeface="Calibri"/>
                <a:cs typeface="Calibri"/>
              </a:rPr>
              <a:t>r</a:t>
            </a:r>
            <a:r>
              <a:rPr sz="3200" spc="-5" dirty="0">
                <a:latin typeface="Calibri"/>
                <a:cs typeface="Calibri"/>
              </a:rPr>
              <a:t>oSupport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59636" y="2060829"/>
            <a:ext cx="6467475" cy="2828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741" y="496950"/>
            <a:ext cx="88023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15" dirty="0">
                <a:latin typeface="Calibri"/>
                <a:cs typeface="Calibri"/>
              </a:rPr>
              <a:t>What </a:t>
            </a:r>
            <a:r>
              <a:rPr b="0" spc="-5" dirty="0">
                <a:latin typeface="Calibri"/>
                <a:cs typeface="Calibri"/>
              </a:rPr>
              <a:t>is </a:t>
            </a:r>
            <a:r>
              <a:rPr b="0" spc="-30" dirty="0">
                <a:latin typeface="Calibri"/>
                <a:cs typeface="Calibri"/>
              </a:rPr>
              <a:t>reference </a:t>
            </a:r>
            <a:r>
              <a:rPr b="0" spc="-10" dirty="0">
                <a:latin typeface="Calibri"/>
                <a:cs typeface="Calibri"/>
              </a:rPr>
              <a:t>management </a:t>
            </a:r>
            <a:r>
              <a:rPr b="0" spc="-15" dirty="0">
                <a:latin typeface="Calibri"/>
                <a:cs typeface="Calibri"/>
              </a:rPr>
              <a:t>software</a:t>
            </a:r>
            <a:r>
              <a:rPr b="0" spc="-10" dirty="0">
                <a:latin typeface="Calibri"/>
                <a:cs typeface="Calibri"/>
              </a:rPr>
              <a:t> </a:t>
            </a:r>
            <a:r>
              <a:rPr b="0" spc="-5" dirty="0">
                <a:latin typeface="Calibri"/>
                <a:cs typeface="Calibri"/>
              </a:rPr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1977" y="1855469"/>
            <a:ext cx="8078470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25" dirty="0">
                <a:latin typeface="Calibri"/>
                <a:cs typeface="Calibri"/>
              </a:rPr>
              <a:t>Reference </a:t>
            </a:r>
            <a:r>
              <a:rPr sz="2800" spc="-10" dirty="0">
                <a:latin typeface="Calibri"/>
                <a:cs typeface="Calibri"/>
              </a:rPr>
              <a:t>management </a:t>
            </a:r>
            <a:r>
              <a:rPr sz="2800" spc="-15" dirty="0">
                <a:latin typeface="Calibri"/>
                <a:cs typeface="Calibri"/>
              </a:rPr>
              <a:t>software, </a:t>
            </a:r>
            <a:r>
              <a:rPr sz="2800" spc="-10" dirty="0">
                <a:latin typeface="Calibri"/>
                <a:cs typeface="Calibri"/>
              </a:rPr>
              <a:t>citation management  </a:t>
            </a:r>
            <a:r>
              <a:rPr sz="2800" spc="-15" dirty="0">
                <a:latin typeface="Calibri"/>
                <a:cs typeface="Calibri"/>
              </a:rPr>
              <a:t>software </a:t>
            </a:r>
            <a:r>
              <a:rPr sz="2800" spc="-5" dirty="0">
                <a:latin typeface="Calibri"/>
                <a:cs typeface="Calibri"/>
              </a:rPr>
              <a:t>or </a:t>
            </a:r>
            <a:r>
              <a:rPr sz="2800" spc="-15" dirty="0">
                <a:latin typeface="Calibri"/>
                <a:cs typeface="Calibri"/>
              </a:rPr>
              <a:t>personal </a:t>
            </a:r>
            <a:r>
              <a:rPr sz="2800" spc="-10" dirty="0">
                <a:latin typeface="Calibri"/>
                <a:cs typeface="Calibri"/>
              </a:rPr>
              <a:t>bibliographic management  </a:t>
            </a:r>
            <a:r>
              <a:rPr sz="2800" spc="-15" dirty="0">
                <a:latin typeface="Calibri"/>
                <a:cs typeface="Calibri"/>
              </a:rPr>
              <a:t>software </a:t>
            </a:r>
            <a:r>
              <a:rPr sz="2800" spc="-5" dirty="0">
                <a:latin typeface="Calibri"/>
                <a:cs typeface="Calibri"/>
              </a:rPr>
              <a:t>is </a:t>
            </a:r>
            <a:r>
              <a:rPr sz="2800" spc="-15" dirty="0">
                <a:latin typeface="Calibri"/>
                <a:cs typeface="Calibri"/>
              </a:rPr>
              <a:t>software </a:t>
            </a:r>
            <a:r>
              <a:rPr sz="2800" spc="-25" dirty="0">
                <a:latin typeface="Calibri"/>
                <a:cs typeface="Calibri"/>
              </a:rPr>
              <a:t>for </a:t>
            </a:r>
            <a:r>
              <a:rPr sz="2800" spc="-10" dirty="0">
                <a:latin typeface="Calibri"/>
                <a:cs typeface="Calibri"/>
              </a:rPr>
              <a:t>scholars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authors </a:t>
            </a:r>
            <a:r>
              <a:rPr sz="2800" spc="-20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use </a:t>
            </a:r>
            <a:r>
              <a:rPr sz="2800" spc="-30" dirty="0">
                <a:latin typeface="Calibri"/>
                <a:cs typeface="Calibri"/>
              </a:rPr>
              <a:t>for  </a:t>
            </a:r>
            <a:r>
              <a:rPr sz="2800" spc="-15" dirty="0">
                <a:latin typeface="Calibri"/>
                <a:cs typeface="Calibri"/>
              </a:rPr>
              <a:t>recording </a:t>
            </a:r>
            <a:r>
              <a:rPr sz="2800" spc="-5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utilising bibliographic citations  </a:t>
            </a:r>
            <a:r>
              <a:rPr sz="2800" spc="-20" dirty="0">
                <a:latin typeface="Calibri"/>
                <a:cs typeface="Calibri"/>
              </a:rPr>
              <a:t>(references). </a:t>
            </a:r>
            <a:r>
              <a:rPr sz="2800" spc="-10" dirty="0">
                <a:latin typeface="Calibri"/>
                <a:cs typeface="Calibri"/>
              </a:rPr>
              <a:t>Once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10" dirty="0">
                <a:latin typeface="Calibri"/>
                <a:cs typeface="Calibri"/>
              </a:rPr>
              <a:t>citation has been </a:t>
            </a:r>
            <a:r>
              <a:rPr sz="2800" spc="-15" dirty="0">
                <a:latin typeface="Calibri"/>
                <a:cs typeface="Calibri"/>
              </a:rPr>
              <a:t>recorded, </a:t>
            </a:r>
            <a:r>
              <a:rPr sz="2800" spc="-5" dirty="0">
                <a:latin typeface="Calibri"/>
                <a:cs typeface="Calibri"/>
              </a:rPr>
              <a:t>it </a:t>
            </a:r>
            <a:r>
              <a:rPr sz="2800" spc="-10" dirty="0">
                <a:latin typeface="Calibri"/>
                <a:cs typeface="Calibri"/>
              </a:rPr>
              <a:t>can 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used </a:t>
            </a:r>
            <a:r>
              <a:rPr sz="2800" spc="-5" dirty="0">
                <a:latin typeface="Calibri"/>
                <a:cs typeface="Calibri"/>
              </a:rPr>
              <a:t>time and </a:t>
            </a:r>
            <a:r>
              <a:rPr sz="2800" spc="-10" dirty="0">
                <a:latin typeface="Calibri"/>
                <a:cs typeface="Calibri"/>
              </a:rPr>
              <a:t>again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spc="-15" dirty="0">
                <a:latin typeface="Calibri"/>
                <a:cs typeface="Calibri"/>
              </a:rPr>
              <a:t>generating </a:t>
            </a:r>
            <a:r>
              <a:rPr sz="2800" spc="-10" dirty="0">
                <a:latin typeface="Calibri"/>
                <a:cs typeface="Calibri"/>
              </a:rPr>
              <a:t>bibliographies,  such </a:t>
            </a:r>
            <a:r>
              <a:rPr sz="2800" spc="-5" dirty="0">
                <a:latin typeface="Calibri"/>
                <a:cs typeface="Calibri"/>
              </a:rPr>
              <a:t>as </a:t>
            </a:r>
            <a:r>
              <a:rPr sz="2800" spc="-15" dirty="0">
                <a:latin typeface="Calibri"/>
                <a:cs typeface="Calibri"/>
              </a:rPr>
              <a:t>lists </a:t>
            </a:r>
            <a:r>
              <a:rPr sz="2800" spc="-5" dirty="0">
                <a:latin typeface="Calibri"/>
                <a:cs typeface="Calibri"/>
              </a:rPr>
              <a:t>of </a:t>
            </a:r>
            <a:r>
              <a:rPr sz="2800" spc="-20" dirty="0">
                <a:latin typeface="Calibri"/>
                <a:cs typeface="Calibri"/>
              </a:rPr>
              <a:t>references </a:t>
            </a:r>
            <a:r>
              <a:rPr sz="2800" spc="-5" dirty="0">
                <a:latin typeface="Calibri"/>
                <a:cs typeface="Calibri"/>
              </a:rPr>
              <a:t>in scholarly </a:t>
            </a:r>
            <a:r>
              <a:rPr sz="2800" spc="-10" dirty="0">
                <a:latin typeface="Calibri"/>
                <a:cs typeface="Calibri"/>
              </a:rPr>
              <a:t>books, </a:t>
            </a:r>
            <a:r>
              <a:rPr sz="2800" spc="-5" dirty="0">
                <a:latin typeface="Calibri"/>
                <a:cs typeface="Calibri"/>
              </a:rPr>
              <a:t>articles  and </a:t>
            </a:r>
            <a:r>
              <a:rPr sz="2800" spc="-15" dirty="0">
                <a:latin typeface="Calibri"/>
                <a:cs typeface="Calibri"/>
              </a:rPr>
              <a:t>essays.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(Wikipedia)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6262827"/>
            <a:ext cx="77514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Reference </a:t>
            </a:r>
            <a:r>
              <a:rPr sz="1200" spc="-5" dirty="0">
                <a:latin typeface="Calibri"/>
                <a:cs typeface="Calibri"/>
              </a:rPr>
              <a:t>management software. </a:t>
            </a:r>
            <a:r>
              <a:rPr sz="1200" dirty="0">
                <a:latin typeface="Calibri"/>
                <a:cs typeface="Calibri"/>
              </a:rPr>
              <a:t>(2014, April 10). In </a:t>
            </a:r>
            <a:r>
              <a:rPr sz="1200" i="1" spc="-5" dirty="0">
                <a:latin typeface="Calibri"/>
                <a:cs typeface="Calibri"/>
              </a:rPr>
              <a:t>Wikipedia, The Free Encyclopedia</a:t>
            </a:r>
            <a:r>
              <a:rPr sz="1200" spc="-5" dirty="0">
                <a:latin typeface="Calibri"/>
                <a:cs typeface="Calibri"/>
              </a:rPr>
              <a:t>. </a:t>
            </a:r>
            <a:r>
              <a:rPr sz="1200" spc="-10" dirty="0">
                <a:latin typeface="Calibri"/>
                <a:cs typeface="Calibri"/>
              </a:rPr>
              <a:t>Retrieved </a:t>
            </a:r>
            <a:r>
              <a:rPr sz="1200" dirty="0">
                <a:latin typeface="Calibri"/>
                <a:cs typeface="Calibri"/>
              </a:rPr>
              <a:t>14:20, April 22, 2014, </a:t>
            </a:r>
            <a:r>
              <a:rPr sz="1200" spc="-10" dirty="0">
                <a:latin typeface="Calibri"/>
                <a:cs typeface="Calibri"/>
              </a:rPr>
              <a:t>from  </a:t>
            </a:r>
            <a:r>
              <a:rPr sz="12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2"/>
              </a:rPr>
              <a:t>http://en.wikipedia.org/w/index.php?title=Reference_management_software&amp;oldid=603615486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3270" y="461594"/>
            <a:ext cx="254190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latin typeface="Calibri"/>
                <a:cs typeface="Calibri"/>
              </a:rPr>
              <a:t>Who</a:t>
            </a:r>
            <a:r>
              <a:rPr sz="4400" b="0" spc="-65" dirty="0">
                <a:latin typeface="Calibri"/>
                <a:cs typeface="Calibri"/>
              </a:rPr>
              <a:t> </a:t>
            </a:r>
            <a:r>
              <a:rPr sz="4400" b="0" dirty="0">
                <a:latin typeface="Calibri"/>
                <a:cs typeface="Calibri"/>
              </a:rPr>
              <a:t>wins?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43609" y="1412709"/>
            <a:ext cx="6799580" cy="45260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38404" y="6234176"/>
            <a:ext cx="66040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Calibri"/>
                <a:cs typeface="Calibri"/>
              </a:rPr>
              <a:t>‘Winner’ </a:t>
            </a:r>
            <a:r>
              <a:rPr sz="1400" spc="-10" dirty="0">
                <a:latin typeface="Calibri"/>
                <a:cs typeface="Calibri"/>
              </a:rPr>
              <a:t>by </a:t>
            </a:r>
            <a:r>
              <a:rPr sz="1400" spc="-15" dirty="0">
                <a:latin typeface="Calibri"/>
                <a:cs typeface="Calibri"/>
              </a:rPr>
              <a:t>Kreg </a:t>
            </a:r>
            <a:r>
              <a:rPr sz="1400" spc="-5" dirty="0">
                <a:latin typeface="Calibri"/>
                <a:cs typeface="Calibri"/>
              </a:rPr>
              <a:t>Steppe, </a:t>
            </a:r>
            <a:r>
              <a:rPr sz="1400" spc="-10" dirty="0">
                <a:latin typeface="Calibri"/>
                <a:cs typeface="Calibri"/>
              </a:rPr>
              <a:t>https://</a:t>
            </a:r>
            <a:r>
              <a:rPr sz="1400" spc="-10" dirty="0">
                <a:latin typeface="Calibri"/>
                <a:cs typeface="Calibri"/>
                <a:hlinkClick r:id="rId3"/>
              </a:rPr>
              <a:t>www.flickr.com/photos/spyndle/2500303479/. </a:t>
            </a:r>
            <a:r>
              <a:rPr sz="1400" spc="-5" dirty="0">
                <a:latin typeface="Calibri"/>
                <a:cs typeface="Calibri"/>
              </a:rPr>
              <a:t>Licence at 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libri"/>
                <a:cs typeface="Calibri"/>
                <a:hlinkClick r:id="rId4"/>
              </a:rPr>
              <a:t>https://creativecommons.org/licenses/by-sa/2.0/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56422" y="6325641"/>
            <a:ext cx="838200" cy="2952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6788" y="215595"/>
            <a:ext cx="48253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200" b="0" spc="-5" dirty="0">
                <a:solidFill>
                  <a:srgbClr val="00AFEF"/>
                </a:solidFill>
                <a:latin typeface="Verdana"/>
                <a:cs typeface="Verdana"/>
              </a:rPr>
              <a:t>Thank</a:t>
            </a:r>
            <a:r>
              <a:rPr sz="7200" b="0" spc="-75" dirty="0">
                <a:solidFill>
                  <a:srgbClr val="00AFEF"/>
                </a:solidFill>
                <a:latin typeface="Verdana"/>
                <a:cs typeface="Verdana"/>
              </a:rPr>
              <a:t> </a:t>
            </a:r>
            <a:r>
              <a:rPr sz="7200" b="0" spc="-25" dirty="0">
                <a:solidFill>
                  <a:srgbClr val="00AFEF"/>
                </a:solidFill>
                <a:latin typeface="Verdana"/>
                <a:cs typeface="Verdana"/>
              </a:rPr>
              <a:t>you</a:t>
            </a:r>
            <a:endParaRPr sz="7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5571" y="1777365"/>
            <a:ext cx="7429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AFEF"/>
                </a:solidFill>
                <a:latin typeface="Calibri"/>
                <a:cs typeface="Calibri"/>
              </a:rPr>
              <a:t>Diarmuid </a:t>
            </a:r>
            <a:r>
              <a:rPr sz="3600" spc="-35" dirty="0">
                <a:solidFill>
                  <a:srgbClr val="00AFEF"/>
                </a:solidFill>
                <a:latin typeface="Calibri"/>
                <a:cs typeface="Calibri"/>
              </a:rPr>
              <a:t>Stokes </a:t>
            </a:r>
            <a:r>
              <a:rPr sz="3600" dirty="0">
                <a:solidFill>
                  <a:srgbClr val="00AFEF"/>
                </a:solidFill>
                <a:latin typeface="Calibri"/>
                <a:cs typeface="Calibri"/>
              </a:rPr>
              <a:t>- </a:t>
            </a:r>
            <a:r>
              <a:rPr sz="3600" spc="-5" dirty="0">
                <a:solidFill>
                  <a:srgbClr val="00AFEF"/>
                </a:solidFill>
                <a:latin typeface="Calibri"/>
                <a:cs typeface="Calibri"/>
              </a:rPr>
              <a:t>Liaison </a:t>
            </a:r>
            <a:r>
              <a:rPr sz="3600" spc="-10" dirty="0">
                <a:solidFill>
                  <a:srgbClr val="00AFEF"/>
                </a:solidFill>
                <a:latin typeface="Calibri"/>
                <a:cs typeface="Calibri"/>
              </a:rPr>
              <a:t>Librarian,</a:t>
            </a:r>
            <a:r>
              <a:rPr sz="3600" spc="-5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3600" dirty="0">
                <a:solidFill>
                  <a:srgbClr val="00AFEF"/>
                </a:solidFill>
                <a:latin typeface="Calibri"/>
                <a:cs typeface="Calibri"/>
              </a:rPr>
              <a:t>UCD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69804" y="3070816"/>
            <a:ext cx="610679" cy="6065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95677" y="3208146"/>
            <a:ext cx="2287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  <a:hlinkClick r:id="rId3"/>
              </a:rPr>
              <a:t>Diarmuid.stokes@ucd.ie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93844" y="4314647"/>
            <a:ext cx="583819" cy="5897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731890" y="4553839"/>
            <a:ext cx="1120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01</a:t>
            </a:r>
            <a:r>
              <a:rPr sz="1800" spc="-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7166572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07852" y="4322857"/>
            <a:ext cx="580949" cy="5809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108073" y="4447794"/>
            <a:ext cx="1163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</a:rPr>
              <a:t>@dstokes01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31144" y="3162268"/>
            <a:ext cx="499251" cy="5408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65140" y="3274821"/>
            <a:ext cx="1746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Calibri"/>
                <a:cs typeface="Calibri"/>
                <a:hlinkClick r:id="rId7"/>
              </a:rPr>
              <a:t>http://www.ucd.ie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6815" marR="5080" indent="-11734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styles </a:t>
            </a:r>
            <a:r>
              <a:rPr spc="-5" dirty="0"/>
              <a:t>and connections </a:t>
            </a:r>
            <a:r>
              <a:rPr spc="-20" dirty="0"/>
              <a:t>available  </a:t>
            </a:r>
            <a:r>
              <a:rPr spc="-10" dirty="0"/>
              <a:t>within Endnote</a:t>
            </a:r>
            <a:r>
              <a:rPr spc="30" dirty="0"/>
              <a:t> </a:t>
            </a:r>
            <a:r>
              <a:rPr spc="-5" dirty="0"/>
              <a:t>Basic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90344" y="1488694"/>
          <a:ext cx="5170170" cy="4924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5560"/>
                <a:gridCol w="2575560"/>
              </a:tblGrid>
              <a:tr h="8630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Connections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available</a:t>
                      </a:r>
                      <a:r>
                        <a:rPr sz="16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Endnote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Basic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Styles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available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within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Endnote</a:t>
                      </a:r>
                      <a:r>
                        <a:rPr sz="1600" b="1" spc="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Basic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4048480">
                <a:tc>
                  <a:txBody>
                    <a:bodyPr/>
                    <a:lstStyle/>
                    <a:p>
                      <a:pPr marL="232410" indent="-172720">
                        <a:lnSpc>
                          <a:spcPct val="100000"/>
                        </a:lnSpc>
                        <a:spcBef>
                          <a:spcPts val="45"/>
                        </a:spcBef>
                        <a:buSzPct val="90909"/>
                        <a:buFont typeface="Arial"/>
                        <a:buChar char="•"/>
                        <a:tabLst>
                          <a:tab pos="232410" algn="l"/>
                          <a:tab pos="233045" algn="l"/>
                        </a:tabLst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PubMed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(NLM)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Clr>
                          <a:srgbClr val="FFFFFF"/>
                        </a:buClr>
                        <a:buFont typeface="Arial"/>
                        <a:buChar char="•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2410" indent="-172720">
                        <a:lnSpc>
                          <a:spcPct val="100000"/>
                        </a:lnSpc>
                        <a:buSzPct val="90909"/>
                        <a:buFont typeface="Arial"/>
                        <a:buChar char="•"/>
                        <a:tabLst>
                          <a:tab pos="232410" algn="l"/>
                          <a:tab pos="233045" algn="l"/>
                        </a:tabLst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British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Library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Clr>
                          <a:srgbClr val="FFFFFF"/>
                        </a:buClr>
                        <a:buFont typeface="Arial"/>
                        <a:buChar char="•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2410" indent="-172720">
                        <a:lnSpc>
                          <a:spcPct val="100000"/>
                        </a:lnSpc>
                        <a:buSzPct val="90909"/>
                        <a:buFont typeface="Arial"/>
                        <a:buChar char="•"/>
                        <a:tabLst>
                          <a:tab pos="232410" algn="l"/>
                          <a:tab pos="233045" algn="l"/>
                        </a:tabLst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Library of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Congress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  <a:buClr>
                          <a:srgbClr val="FFFFFF"/>
                        </a:buClr>
                        <a:buFont typeface="Arial"/>
                        <a:buChar char="•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2410" indent="-172720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90909"/>
                        <a:buFont typeface="Arial"/>
                        <a:buChar char="•"/>
                        <a:tabLst>
                          <a:tab pos="232410" algn="l"/>
                          <a:tab pos="233045" algn="l"/>
                        </a:tabLst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Crossref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  <a:buClr>
                          <a:srgbClr val="FFFFFF"/>
                        </a:buClr>
                        <a:buFont typeface="Arial"/>
                        <a:buChar char="•"/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2410" indent="-172720">
                        <a:lnSpc>
                          <a:spcPct val="100000"/>
                        </a:lnSpc>
                        <a:buSzPct val="90909"/>
                        <a:buFont typeface="Arial"/>
                        <a:buChar char="•"/>
                        <a:tabLst>
                          <a:tab pos="232410" algn="l"/>
                          <a:tab pos="233045" algn="l"/>
                        </a:tabLst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Lista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(EBSCO)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  <a:tc>
                  <a:txBody>
                    <a:bodyPr/>
                    <a:lstStyle/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45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BNT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(Author--‐Date)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ABNT (Citation--‐Order)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Annotate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APA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6th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Author--‐Date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Chicago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16th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Footnote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Chicago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16th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Author--‐Date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Cite Them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Right--‐Harvard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CSE Style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Manual</a:t>
                      </a:r>
                      <a:r>
                        <a:rPr sz="1100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C--‐S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200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CSE Style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Manual</a:t>
                      </a:r>
                      <a:r>
                        <a:rPr sz="1100" spc="-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N--‐Y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IEEE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JAMA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MLA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NLM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Numbered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Refman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RIS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195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Science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Turabian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Bibliography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Turabian </a:t>
                      </a:r>
                      <a:r>
                        <a:rPr sz="1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Reference</a:t>
                      </a:r>
                      <a:r>
                        <a:rPr sz="11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List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233045" indent="-172720">
                        <a:lnSpc>
                          <a:spcPct val="100000"/>
                        </a:lnSpc>
                        <a:spcBef>
                          <a:spcPts val="204"/>
                        </a:spcBef>
                        <a:buFont typeface="Arial"/>
                        <a:buChar char="•"/>
                        <a:tabLst>
                          <a:tab pos="233679" algn="l"/>
                        </a:tabLst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Vancouver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57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48E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1536" y="461594"/>
            <a:ext cx="43637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20" dirty="0">
                <a:latin typeface="Calibri"/>
                <a:cs typeface="Calibri"/>
              </a:rPr>
              <a:t>What’s </a:t>
            </a:r>
            <a:r>
              <a:rPr sz="4400" b="0" dirty="0">
                <a:latin typeface="Calibri"/>
                <a:cs typeface="Calibri"/>
              </a:rPr>
              <a:t>it </a:t>
            </a:r>
            <a:r>
              <a:rPr sz="4400" b="0" spc="-5" dirty="0">
                <a:latin typeface="Calibri"/>
                <a:cs typeface="Calibri"/>
              </a:rPr>
              <a:t>good</a:t>
            </a:r>
            <a:r>
              <a:rPr sz="4400" b="0" spc="-70" dirty="0">
                <a:latin typeface="Calibri"/>
                <a:cs typeface="Calibri"/>
              </a:rPr>
              <a:t> </a:t>
            </a:r>
            <a:r>
              <a:rPr sz="4400" b="0" spc="-30" dirty="0">
                <a:latin typeface="Calibri"/>
                <a:cs typeface="Calibri"/>
              </a:rPr>
              <a:t>for?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10703"/>
            <a:ext cx="5412105" cy="2367280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0" dirty="0">
                <a:latin typeface="Calibri"/>
                <a:cs typeface="Calibri"/>
              </a:rPr>
              <a:t>Write </a:t>
            </a:r>
            <a:r>
              <a:rPr sz="3200" spc="-5" dirty="0">
                <a:latin typeface="Calibri"/>
                <a:cs typeface="Calibri"/>
              </a:rPr>
              <a:t>article </a:t>
            </a:r>
            <a:r>
              <a:rPr sz="3200" dirty="0">
                <a:latin typeface="Calibri"/>
                <a:cs typeface="Calibri"/>
              </a:rPr>
              <a:t>or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book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35" dirty="0">
                <a:latin typeface="Calibri"/>
                <a:cs typeface="Calibri"/>
              </a:rPr>
              <a:t>Work</a:t>
            </a:r>
            <a:r>
              <a:rPr sz="3200" spc="-3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collaboratively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10" dirty="0">
                <a:latin typeface="Calibri"/>
                <a:cs typeface="Calibri"/>
              </a:rPr>
              <a:t>Share</a:t>
            </a:r>
            <a:r>
              <a:rPr sz="3200" spc="-5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references</a:t>
            </a:r>
            <a:endParaRPr sz="32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spc="-25" dirty="0">
                <a:latin typeface="Calibri"/>
                <a:cs typeface="Calibri"/>
              </a:rPr>
              <a:t>Curate </a:t>
            </a:r>
            <a:r>
              <a:rPr sz="3200" spc="-5" dirty="0">
                <a:latin typeface="Calibri"/>
                <a:cs typeface="Calibri"/>
              </a:rPr>
              <a:t>collection of</a:t>
            </a:r>
            <a:r>
              <a:rPr sz="3200" spc="-5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references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6512" y="228726"/>
            <a:ext cx="67608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30" dirty="0">
                <a:latin typeface="Calibri"/>
                <a:cs typeface="Calibri"/>
              </a:rPr>
              <a:t>Reference </a:t>
            </a:r>
            <a:r>
              <a:rPr sz="4400" b="0" spc="-5" dirty="0">
                <a:latin typeface="Calibri"/>
                <a:cs typeface="Calibri"/>
              </a:rPr>
              <a:t>Management</a:t>
            </a:r>
            <a:r>
              <a:rPr sz="4400" b="0" spc="-105" dirty="0">
                <a:latin typeface="Calibri"/>
                <a:cs typeface="Calibri"/>
              </a:rPr>
              <a:t> </a:t>
            </a:r>
            <a:r>
              <a:rPr sz="4400" b="0" spc="-80" dirty="0">
                <a:latin typeface="Calibri"/>
                <a:cs typeface="Calibri"/>
              </a:rPr>
              <a:t>Tools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1300" y="1517396"/>
            <a:ext cx="1047750" cy="209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3923" y="1930526"/>
            <a:ext cx="904875" cy="952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64254" y="1953755"/>
            <a:ext cx="1804416" cy="4456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5570" y="3695712"/>
            <a:ext cx="1200035" cy="4891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38055" y="4075153"/>
            <a:ext cx="2699808" cy="514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62176" y="3249079"/>
            <a:ext cx="1713738" cy="4251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41832" y="5861456"/>
            <a:ext cx="552450" cy="1619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78964" y="3828211"/>
            <a:ext cx="1439164" cy="5050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8467" y="5583135"/>
            <a:ext cx="1219200" cy="438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5663186" y="1610706"/>
            <a:ext cx="3099435" cy="616585"/>
            <a:chOff x="5663186" y="1610706"/>
            <a:chExt cx="3099435" cy="616585"/>
          </a:xfrm>
        </p:grpSpPr>
        <p:sp>
          <p:nvSpPr>
            <p:cNvPr id="13" name="object 13"/>
            <p:cNvSpPr/>
            <p:nvPr/>
          </p:nvSpPr>
          <p:spPr>
            <a:xfrm>
              <a:off x="7324725" y="1610706"/>
              <a:ext cx="1437513" cy="20842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63186" y="1847318"/>
              <a:ext cx="1747388" cy="37987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7596378" y="2195283"/>
            <a:ext cx="932980" cy="31322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919341" y="5930709"/>
            <a:ext cx="1469008" cy="70514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48578" y="6021285"/>
            <a:ext cx="450481" cy="4504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93744" y="5373496"/>
            <a:ext cx="1630045" cy="4439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9452" y="6283274"/>
            <a:ext cx="2462911" cy="4464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656356" y="2859117"/>
            <a:ext cx="1364715" cy="3829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563" y="4403610"/>
            <a:ext cx="2004060" cy="47445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29077" y="4611585"/>
            <a:ext cx="445808" cy="44580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08276" y="1550390"/>
            <a:ext cx="1257604" cy="56472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78964" y="2242714"/>
            <a:ext cx="1934487" cy="84802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39852" y="3394938"/>
            <a:ext cx="1836889" cy="45354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51578" y="4815037"/>
            <a:ext cx="1422318" cy="39589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16704" y="2694939"/>
            <a:ext cx="1252016" cy="83134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89028" y="1507281"/>
            <a:ext cx="1641007" cy="16797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7813" y="2979420"/>
            <a:ext cx="942975" cy="4476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03923" y="5029327"/>
            <a:ext cx="1587373" cy="52476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11749" y="4800473"/>
            <a:ext cx="2401959" cy="36028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48843" y="6126375"/>
            <a:ext cx="2080655" cy="59645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72001" y="3940340"/>
            <a:ext cx="1585468" cy="41080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2977" y="50673"/>
            <a:ext cx="74168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0" dirty="0">
                <a:latin typeface="Calibri"/>
                <a:cs typeface="Calibri"/>
              </a:rPr>
              <a:t>Free </a:t>
            </a:r>
            <a:r>
              <a:rPr b="0" spc="-30" dirty="0">
                <a:latin typeface="Calibri"/>
                <a:cs typeface="Calibri"/>
              </a:rPr>
              <a:t>Reference </a:t>
            </a:r>
            <a:r>
              <a:rPr b="0" spc="-10" dirty="0">
                <a:latin typeface="Calibri"/>
                <a:cs typeface="Calibri"/>
              </a:rPr>
              <a:t>Management </a:t>
            </a:r>
            <a:r>
              <a:rPr b="0" spc="-70" dirty="0">
                <a:latin typeface="Calibri"/>
                <a:cs typeface="Calibri"/>
              </a:rPr>
              <a:t>Tools</a:t>
            </a:r>
            <a:r>
              <a:rPr b="0" spc="-70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</a:p>
        </p:txBody>
      </p:sp>
      <p:sp>
        <p:nvSpPr>
          <p:cNvPr id="3" name="object 3"/>
          <p:cNvSpPr/>
          <p:nvPr/>
        </p:nvSpPr>
        <p:spPr>
          <a:xfrm>
            <a:off x="329996" y="1307083"/>
            <a:ext cx="1047750" cy="209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1144" y="1589786"/>
            <a:ext cx="1046238" cy="11098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3335" y="2223338"/>
            <a:ext cx="1705356" cy="4211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4104" y="4004805"/>
            <a:ext cx="2128139" cy="8675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658" y="2913556"/>
            <a:ext cx="777760" cy="2279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6886" y="5120055"/>
            <a:ext cx="2739644" cy="68035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8361" y="3186112"/>
            <a:ext cx="1219200" cy="4397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75806" y="2940811"/>
            <a:ext cx="1905000" cy="2762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59955" y="4740021"/>
            <a:ext cx="1333500" cy="4476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81748" y="5591593"/>
            <a:ext cx="1908175" cy="914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96897" y="3000353"/>
            <a:ext cx="1899030" cy="5492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232279" y="1284986"/>
            <a:ext cx="609600" cy="6096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79571" y="5148262"/>
            <a:ext cx="2133600" cy="5810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32809" y="1334719"/>
            <a:ext cx="2835148" cy="51008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11822" y="3789032"/>
            <a:ext cx="2207132" cy="52414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29257" y="1188313"/>
            <a:ext cx="1363845" cy="63965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68948" y="2157463"/>
            <a:ext cx="398157" cy="39815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0236" y="6019025"/>
            <a:ext cx="2314575" cy="5715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83457" y="4571863"/>
            <a:ext cx="1947273" cy="20536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96733" y="2157476"/>
            <a:ext cx="951497" cy="47625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25138" y="2221433"/>
            <a:ext cx="1816481" cy="60050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32143" y="3167094"/>
            <a:ext cx="1510597" cy="32861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024885" y="6058915"/>
            <a:ext cx="3619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* 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May have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some</a:t>
            </a:r>
            <a:r>
              <a:rPr sz="24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limitations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603500" y="4135196"/>
            <a:ext cx="1845564" cy="47820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8750" y="461594"/>
            <a:ext cx="66865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95" dirty="0">
                <a:latin typeface="Calibri"/>
                <a:cs typeface="Calibri"/>
              </a:rPr>
              <a:t>Today </a:t>
            </a:r>
            <a:r>
              <a:rPr sz="4400" b="0" spc="-5" dirty="0">
                <a:latin typeface="Calibri"/>
                <a:cs typeface="Calibri"/>
              </a:rPr>
              <a:t>Endnote </a:t>
            </a:r>
            <a:r>
              <a:rPr sz="4400" b="0" spc="-50" dirty="0">
                <a:latin typeface="Calibri"/>
                <a:cs typeface="Calibri"/>
              </a:rPr>
              <a:t>Web </a:t>
            </a:r>
            <a:r>
              <a:rPr sz="4400" b="0" dirty="0">
                <a:latin typeface="Calibri"/>
                <a:cs typeface="Calibri"/>
              </a:rPr>
              <a:t>&amp;</a:t>
            </a:r>
            <a:r>
              <a:rPr sz="4400" b="0" spc="45" dirty="0">
                <a:latin typeface="Calibri"/>
                <a:cs typeface="Calibri"/>
              </a:rPr>
              <a:t> </a:t>
            </a:r>
            <a:r>
              <a:rPr sz="4400" b="0" spc="-30" dirty="0">
                <a:latin typeface="Calibri"/>
                <a:cs typeface="Calibri"/>
              </a:rPr>
              <a:t>Zotero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71775" y="1556766"/>
            <a:ext cx="3571875" cy="106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07004" y="4949545"/>
            <a:ext cx="3057524" cy="771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7155" y="3101975"/>
            <a:ext cx="1685925" cy="1438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9429" y="303657"/>
            <a:ext cx="772668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0" spc="-5" dirty="0">
                <a:latin typeface="Calibri"/>
                <a:cs typeface="Calibri"/>
              </a:rPr>
              <a:t>Endnote </a:t>
            </a:r>
            <a:r>
              <a:rPr sz="4400" b="0" spc="-50" dirty="0">
                <a:latin typeface="Calibri"/>
                <a:cs typeface="Calibri"/>
              </a:rPr>
              <a:t>Web </a:t>
            </a:r>
            <a:r>
              <a:rPr sz="4400" b="0" dirty="0">
                <a:latin typeface="Calibri"/>
                <a:cs typeface="Calibri"/>
              </a:rPr>
              <a:t>&amp; </a:t>
            </a:r>
            <a:r>
              <a:rPr sz="4400" b="0" spc="-30" dirty="0">
                <a:latin typeface="Calibri"/>
                <a:cs typeface="Calibri"/>
              </a:rPr>
              <a:t>Zotero</a:t>
            </a:r>
            <a:r>
              <a:rPr sz="4400" b="0" spc="-60" dirty="0">
                <a:latin typeface="Calibri"/>
                <a:cs typeface="Calibri"/>
              </a:rPr>
              <a:t> </a:t>
            </a:r>
            <a:r>
              <a:rPr sz="4400" b="0" spc="-5" dirty="0">
                <a:latin typeface="Calibri"/>
                <a:cs typeface="Calibri"/>
              </a:rPr>
              <a:t>Compared</a:t>
            </a:r>
            <a:endParaRPr sz="44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61187" y="1046352"/>
          <a:ext cx="8372475" cy="5755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62555"/>
                <a:gridCol w="2733674"/>
                <a:gridCol w="2955925"/>
              </a:tblGrid>
              <a:tr h="2272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Criteria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Zotero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EndNote Web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752856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Web</a:t>
                      </a:r>
                      <a:r>
                        <a:rPr sz="9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based?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203835" algn="just">
                        <a:lnSpc>
                          <a:spcPct val="115100"/>
                        </a:lnSpc>
                        <a:spcBef>
                          <a:spcPts val="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Yes,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works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Firefox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browser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can  sync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online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account;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connectors for  Chrome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Safari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available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Yes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4762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Must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online?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No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Yes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65074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Cost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69215">
                        <a:lnSpc>
                          <a:spcPct val="114999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Free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basic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account, some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cost for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more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online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storage</a:t>
                      </a:r>
                      <a:r>
                        <a:rPr sz="12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space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Depends on</a:t>
                      </a:r>
                      <a:r>
                        <a:rPr sz="12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options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4888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Word-processor</a:t>
                      </a:r>
                      <a:r>
                        <a:rPr sz="9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compatibility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MS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Word,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LibreOffice,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Google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Docs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MS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Word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54762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Import from</a:t>
                      </a:r>
                      <a:r>
                        <a:rPr sz="9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databases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Yes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Yes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Import citation info from web</a:t>
                      </a:r>
                      <a:r>
                        <a:rPr sz="9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pages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18415">
                        <a:lnSpc>
                          <a:spcPct val="114999"/>
                        </a:lnSpc>
                        <a:spcBef>
                          <a:spcPts val="15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Yes,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also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archives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page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you can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add 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annotations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Yes,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200" spc="-20" dirty="0">
                          <a:latin typeface="Calibri"/>
                          <a:cs typeface="Calibri"/>
                        </a:rPr>
                        <a:t>Web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Capture</a:t>
                      </a:r>
                      <a:r>
                        <a:rPr sz="12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tool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885698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Storage capacity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170815">
                        <a:lnSpc>
                          <a:spcPct val="114999"/>
                        </a:lnSpc>
                        <a:spcBef>
                          <a:spcPts val="15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Unlimited local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storage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data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syncing;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100MB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free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Zotero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file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syncing (larger  syncing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plans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available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purchase);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or 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can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WebDav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50,000 or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unlimited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02335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Attach associated files (PDFs,</a:t>
                      </a:r>
                      <a:r>
                        <a:rPr sz="90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etc.)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Yes,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with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option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to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attach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automatically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Yes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54889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Search full text of</a:t>
                      </a:r>
                      <a:r>
                        <a:rPr sz="9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PDFs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Yes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No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54762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Create group or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shared</a:t>
                      </a:r>
                      <a:r>
                        <a:rPr sz="9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libraries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Yes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Yes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84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02412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Create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bibliography with different</a:t>
                      </a:r>
                      <a:r>
                        <a:rPr sz="9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styles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Yes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Yes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4023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22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Automatic citation extraction from</a:t>
                      </a:r>
                      <a:r>
                        <a:rPr sz="9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PDFs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200" spc="-30" dirty="0">
                          <a:latin typeface="Calibri"/>
                          <a:cs typeface="Calibri"/>
                        </a:rPr>
                        <a:t>Yes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200" spc="5" dirty="0">
                          <a:latin typeface="Calibri"/>
                          <a:cs typeface="Calibri"/>
                        </a:rPr>
                        <a:t>No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035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465118"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Other features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440055">
                        <a:lnSpc>
                          <a:spcPct val="114999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Sync library with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multiple</a:t>
                      </a:r>
                      <a:r>
                        <a:rPr sz="12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computers  Use tags to</a:t>
                      </a:r>
                      <a:r>
                        <a:rPr sz="12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organize/search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359410" indent="34925">
                        <a:lnSpc>
                          <a:spcPct val="114999"/>
                        </a:lnSpc>
                        <a:spcBef>
                          <a:spcPts val="2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Share Groups with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other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registered</a:t>
                      </a:r>
                      <a:r>
                        <a:rPr sz="12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users 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Ipad and Iphone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Apps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25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8097" y="461594"/>
            <a:ext cx="60718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Calibri"/>
                <a:cs typeface="Calibri"/>
              </a:rPr>
              <a:t>Endnote </a:t>
            </a:r>
            <a:r>
              <a:rPr sz="4400" b="0" spc="-40" dirty="0">
                <a:latin typeface="Calibri"/>
                <a:cs typeface="Calibri"/>
              </a:rPr>
              <a:t>Web: </a:t>
            </a:r>
            <a:r>
              <a:rPr sz="4400" b="0" spc="-5" dirty="0">
                <a:latin typeface="Calibri"/>
                <a:cs typeface="Calibri"/>
              </a:rPr>
              <a:t>The</a:t>
            </a:r>
            <a:r>
              <a:rPr sz="4400" b="0" spc="30" dirty="0">
                <a:latin typeface="Calibri"/>
                <a:cs typeface="Calibri"/>
              </a:rPr>
              <a:t> </a:t>
            </a:r>
            <a:r>
              <a:rPr sz="4400" b="0" spc="-5" dirty="0">
                <a:latin typeface="Calibri"/>
                <a:cs typeface="Calibri"/>
              </a:rPr>
              <a:t>options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988794"/>
            <a:ext cx="9144000" cy="39110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5233" y="461594"/>
            <a:ext cx="31146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latin typeface="Calibri"/>
                <a:cs typeface="Calibri"/>
              </a:rPr>
              <a:t>Endnote</a:t>
            </a:r>
            <a:r>
              <a:rPr sz="4400" b="0" spc="-55" dirty="0">
                <a:latin typeface="Calibri"/>
                <a:cs typeface="Calibri"/>
              </a:rPr>
              <a:t> </a:t>
            </a:r>
            <a:r>
              <a:rPr sz="4400" b="0" spc="-50" dirty="0">
                <a:latin typeface="Calibri"/>
                <a:cs typeface="Calibri"/>
              </a:rPr>
              <a:t>Web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327028"/>
            <a:ext cx="9144000" cy="5527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730</Words>
  <Application>Microsoft Office PowerPoint</Application>
  <PresentationFormat>On-screen Show (4:3)</PresentationFormat>
  <Paragraphs>159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Using Reference Managment  Tools: Endnote and Zotero</vt:lpstr>
      <vt:lpstr>What is reference management software ?</vt:lpstr>
      <vt:lpstr>What’s it good for?</vt:lpstr>
      <vt:lpstr>Reference Management Tools</vt:lpstr>
      <vt:lpstr>Free Reference Management Tools*</vt:lpstr>
      <vt:lpstr>Today Endnote Web &amp; Zotero</vt:lpstr>
      <vt:lpstr>Endnote Web &amp; Zotero Compared</vt:lpstr>
      <vt:lpstr>Endnote Web: The options</vt:lpstr>
      <vt:lpstr>Endnote Web</vt:lpstr>
      <vt:lpstr>Collecting references</vt:lpstr>
      <vt:lpstr>Organising your references</vt:lpstr>
      <vt:lpstr>Formatting References</vt:lpstr>
      <vt:lpstr>Use the Cite While You Write  Toolbar to:</vt:lpstr>
      <vt:lpstr>Slide 14</vt:lpstr>
      <vt:lpstr>http://www.zotero.org/</vt:lpstr>
      <vt:lpstr>Adding References to</vt:lpstr>
      <vt:lpstr>Organising references in</vt:lpstr>
      <vt:lpstr>Slide 18</vt:lpstr>
      <vt:lpstr>When you need support.</vt:lpstr>
      <vt:lpstr>Who wins?</vt:lpstr>
      <vt:lpstr>Thank you</vt:lpstr>
      <vt:lpstr>styles and connections available  within Endnote Basic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Library</dc:creator>
  <cp:lastModifiedBy>HP</cp:lastModifiedBy>
  <cp:revision>1</cp:revision>
  <dcterms:created xsi:type="dcterms:W3CDTF">2020-09-20T10:35:37Z</dcterms:created>
  <dcterms:modified xsi:type="dcterms:W3CDTF">2020-09-20T10:36:09Z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2014-12-18T00:00:00Z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2020-09-20T00:00:00Z</vt:filetime>
  </property>
</Properties>
</file>